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92000"/>
  <p:notesSz cx="6858000" cy="9144000"/>
  <p:embeddedFontLst>
    <p:embeddedFont>
      <p:font typeface="Noto Sans"/>
      <p:regular r:id="rId18"/>
      <p:bold r:id="rId19"/>
      <p:italic r:id="rId20"/>
      <p:boldItalic r:id="rId21"/>
    </p:embeddedFont>
    <p:embeddedFont>
      <p:font typeface="Helvetica Neue"/>
      <p:regular r:id="rId22"/>
      <p:bold r:id="rId23"/>
      <p:italic r:id="rId24"/>
      <p:boldItalic r:id="rId25"/>
    </p:embeddedFont>
    <p:embeddedFont>
      <p:font typeface="Nanum Gothic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8" roundtripDataSignature="AMtx7mgRI4jRdbYZgAZ0dlUKoCwV6Kv9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-italic.fntdata"/><Relationship Id="rId22" Type="http://schemas.openxmlformats.org/officeDocument/2006/relationships/font" Target="fonts/HelveticaNeue-regular.fntdata"/><Relationship Id="rId21" Type="http://schemas.openxmlformats.org/officeDocument/2006/relationships/font" Target="fonts/NotoSans-boldItalic.fntdata"/><Relationship Id="rId24" Type="http://schemas.openxmlformats.org/officeDocument/2006/relationships/font" Target="fonts/HelveticaNeue-italic.fntdata"/><Relationship Id="rId23" Type="http://schemas.openxmlformats.org/officeDocument/2006/relationships/font" Target="fonts/HelveticaNeue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NanumGothic-regular.fntdata"/><Relationship Id="rId25" Type="http://schemas.openxmlformats.org/officeDocument/2006/relationships/font" Target="fonts/HelveticaNeue-boldItalic.fntdata"/><Relationship Id="rId28" Type="http://customschemas.google.com/relationships/presentationmetadata" Target="metadata"/><Relationship Id="rId27" Type="http://schemas.openxmlformats.org/officeDocument/2006/relationships/font" Target="fonts/NanumGothic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NotoSans-bold.fntdata"/><Relationship Id="rId18" Type="http://schemas.openxmlformats.org/officeDocument/2006/relationships/font" Target="fonts/NotoSans-regular.fntdata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 CRU</a:t>
            </a:r>
            <a:r>
              <a:rPr lang="en-US"/>
              <a:t>D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Read Update Delete</a:t>
            </a:r>
            <a:endParaRPr/>
          </a:p>
        </p:txBody>
      </p:sp>
      <p:sp>
        <p:nvSpPr>
          <p:cNvPr id="169" name="Google Shape;16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6" name="Google Shape;136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7" name="Google Shape;13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4" name="Google Shape;144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8" name="Google Shape;8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djangoproject.com/ko/3.0/misc/design-philosophies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127.0.0.1:8000/admin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djangoproject.com/en/3.2/ref/templates/builtins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velog.io/@dev_yong/CRLF%EC%99%80-LF%EC%B0%A8%EC%9D%B4%EC%9D%98-%EC%9D%B4%ED%95%B4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4" name="Google Shape;164;p1"/>
          <p:cNvSpPr txBox="1"/>
          <p:nvPr/>
        </p:nvSpPr>
        <p:spPr>
          <a:xfrm>
            <a:off x="1094095" y="851517"/>
            <a:ext cx="5238466" cy="21999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Django</a:t>
            </a:r>
            <a:endParaRPr/>
          </a:p>
        </p:txBody>
      </p:sp>
      <p:sp>
        <p:nvSpPr>
          <p:cNvPr id="165" name="Google Shape;165;p1"/>
          <p:cNvSpPr/>
          <p:nvPr/>
        </p:nvSpPr>
        <p:spPr>
          <a:xfrm>
            <a:off x="5510370" y="851518"/>
            <a:ext cx="6184806" cy="5154967"/>
          </a:xfrm>
          <a:custGeom>
            <a:rect b="b" l="l" r="r" t="t"/>
            <a:pathLst>
              <a:path extrusionOk="0" h="5154967" w="6184806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rgbClr val="7F7F7F">
              <a:alpha val="1490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확인 표시" id="166" name="Google Shape;16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1503" y="2129307"/>
            <a:ext cx="3217333" cy="3217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0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Templates</a:t>
            </a:r>
            <a:endParaRPr sz="24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0"/>
          <p:cNvSpPr txBox="1"/>
          <p:nvPr/>
        </p:nvSpPr>
        <p:spPr>
          <a:xfrm>
            <a:off x="721020" y="1143310"/>
            <a:ext cx="11140780" cy="56015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backend 항목은 사용할 탬플릿 엔진을 지정</a:t>
            </a:r>
            <a:b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장고의 자체 템플릿 : django.template.backends.django.DjangoTemplates',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템플릿 파일 위치 : 'DIRS': [os.path.join(BASE_DIR, 'templates’)]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애플리케이션 내의 템플릿 디렉토리에서도 찾을 지 여부를 지정 :  'APP_DIRS': True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개발자는 템플릿 문법에 따라 템플릿 코드만 작성하며 최종 HTML 텍스트 파일은 장고가 알아서 만들어 준다.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제네릭 뷰의 디폴트 템플릿 : 제네릭 뷰에서 template_name 속성을 지정하지 않는 경우에 사용하는 템플릿 파일 이름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템플릿 태그</a:t>
            </a:r>
            <a:r>
              <a:rPr b="0" i="0" lang="en-US" sz="16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는 파이썬을 HTML로 바꿔주어, 빠르고 쉽게 동적인 웹 사이트를 만들 수 있게한다.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extends : 템플릿 상속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load : 빌트인 템플릿태그/필터 외에 추가 로딩</a:t>
            </a:r>
            <a:endParaRPr b="0" i="0" sz="1800" u="none" cap="none" strike="noStrike"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각 장고앱의 templatetags/ 디렉토리 내, 파일명을 지정</a:t>
            </a:r>
            <a:br>
              <a:rPr b="0" i="0" lang="en-US" sz="1800" u="none" cap="none" strike="noStrike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US" sz="1800" u="none" cap="none" strike="noStrike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(django/contrib/humanize/tempaltetags/humanize.py)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 : 템플릿 가져오기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현재의 context가 그대로 전달.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with옵션을 통해 추가 키워드 인자 전달</a:t>
            </a:r>
            <a:endParaRPr b="0" i="0" sz="1800" u="none" cap="none" strike="noStrike"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only 추가옵션을 통해 지정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block … endblock : 블락 영역 지정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템플릿 상속을 위한 영역 지정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comment … endcomment : 주석 영역 지정</a:t>
            </a: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 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1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Templates</a:t>
            </a:r>
            <a:endParaRPr sz="24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1"/>
          <p:cNvSpPr txBox="1"/>
          <p:nvPr/>
        </p:nvSpPr>
        <p:spPr>
          <a:xfrm>
            <a:off x="406400" y="1143310"/>
            <a:ext cx="11455400" cy="47705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Django의 템플릿시스템은 템플릿코드를 해석해서 템플릿 파일을 만드는데 이과정을 렌더링이라고 하며 결과물인 템플릿 파일은 HTML, XML, JSON 등의 텍스트 파일이다.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템플릿 언어란 파이썬 변수 및 문법을 html 안에서 쓸 수 있도록  장고에서 제공해주는 언어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변수를 템플릿 언어로 쓰기 위해서는 {{ 변수 }} , 다음과 같은 형태로 표현. 또한 ' . ' 을 이용해서 변수의 속성으로 접근. {{ blog.title }}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필터로 인해서 변수에 여러가지 효과를 줄 수 있으며 필터는 | (파이프) 를 이용해서 적용할 수 있다. {{ 변수 | length }}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>
                <a:solidFill>
                  <a:srgbClr val="5C5C5C"/>
                </a:solidFill>
                <a:latin typeface="Arial"/>
                <a:ea typeface="Arial"/>
                <a:cs typeface="Arial"/>
                <a:sym typeface="Arial"/>
              </a:rPr>
              <a:t>태그는 {% tag %} 다음과 같은 모양을 하고 있으며 제일 많이 쓰는 것은 반복문과 제어문이다.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Built-in Template tags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템플릿 태그는 {% %}로 구성되어 있습니다.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이전 토픽에서 사용하였던 {% load static %}와 같이 사용할 수도 있고, 위의 예제에서 볼 수 있듯이 if문 또는 for문와 같이 흐름을 제어할 수 있도록 작성할 수도 있습니다.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HTML 문서는 프로그래밍 언어가 아니고 마크업 언어이기 때문에 단지 문서를 웹에서 띄워주는 역할을 하는 것이라고 배웠습니다. 그렇기 때문에 HTML 자체는 프로그래밍적 로직을 구현할 수 없습니다만 if문, for문와 같은 템플릿 태그를 사용한다면 가능할 수 있습니다.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따라서 앞에서 배웠던 템플릿 변수와 템플릿 태그를 활용한다면 간단한 처리도 가능하게 됩니다.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{% extends %}와 같이 단독으로 사용할 수 있는 템플릿 태그들도 있지만, {% if %} 처럼 뒤에 {% endif %} 템플릿 태그를 반드시 닫아주어야 하는 것들도 있습니다.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템플릿 코멘트 : 한줄 코멘트 </a:t>
            </a:r>
            <a:r>
              <a:rPr b="0" i="0" lang="en-US" sz="1600">
                <a:solidFill>
                  <a:srgbClr val="666666"/>
                </a:solidFill>
                <a:latin typeface="Nanum Gothic"/>
                <a:ea typeface="Nanum Gothic"/>
                <a:cs typeface="Nanum Gothic"/>
                <a:sym typeface="Nanum Gothic"/>
              </a:rPr>
              <a:t>{# #} </a:t>
            </a:r>
            <a:r>
              <a:rPr b="0" i="0"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여러 줄을 코멘트 </a:t>
            </a:r>
            <a:r>
              <a:rPr b="0" i="0" lang="en-US" sz="1600">
                <a:solidFill>
                  <a:srgbClr val="666666"/>
                </a:solidFill>
                <a:latin typeface="Nanum Gothic"/>
                <a:ea typeface="Nanum Gothic"/>
                <a:cs typeface="Nanum Gothic"/>
                <a:sym typeface="Nanum Gothic"/>
              </a:rPr>
              <a:t>{% comment %}   {% endcomment %}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rPr>
              <a:t>MVT</a:t>
            </a:r>
            <a:endParaRPr b="0" i="0" sz="24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"/>
          <p:cNvSpPr txBox="1"/>
          <p:nvPr/>
        </p:nvSpPr>
        <p:spPr>
          <a:xfrm>
            <a:off x="721020" y="1037174"/>
            <a:ext cx="10981734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426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</a:rPr>
              <a:t>MVT 패턴이란 ?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426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</a:rPr>
              <a:t>Django framework에서 기본적으로 사용되는 design pattern이며 이 design pattern에서 유명한 것이 M(model).V(view).C(controller) 패턴이다. 하지만 django에선 V와 C 부분이 각각 Template, View(django view)로 치환 </a:t>
            </a:r>
            <a:endParaRPr b="0" i="0" sz="1600" u="none" cap="none" strike="noStrike">
              <a:solidFill>
                <a:srgbClr val="2224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426"/>
              </a:buClr>
              <a:buSzPts val="1600"/>
              <a:buFont typeface="Arial"/>
              <a:buNone/>
            </a:pPr>
            <a:r>
              <a:rPr b="0" i="0" lang="en-US" sz="1600" u="sng" cap="none" strike="noStrike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장고 철학 : https://docs.djangoproject.com/ko/3.0/misc/design-philosophies</a:t>
            </a:r>
            <a:endParaRPr b="0" i="0" sz="1600" u="none" cap="none" strike="noStrike">
              <a:solidFill>
                <a:srgbClr val="2224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b="0" i="0" sz="1600" u="none" cap="none" strike="noStrike">
              <a:solidFill>
                <a:srgbClr val="2224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426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</a:rPr>
              <a:t> 클라이언트로부터 요청을 받으면 URLconf를 이용하여 URL을 분석합니다.</a:t>
            </a:r>
            <a:endParaRPr/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426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</a:rPr>
              <a:t> URL 분석 결과를 통해 해당 URL에 대한 처리를 담당할 뷰를 결정합니다.</a:t>
            </a:r>
            <a:endParaRPr/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426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</a:rPr>
              <a:t> 뷰는 자신의 로직을 실행하면서, 만일 데이터베이스 처리가 필요하면 모델을 통해 처리하고 그 결과를 반환받습니다.</a:t>
            </a:r>
            <a:endParaRPr/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426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</a:rPr>
              <a:t> 뷰는 자신의 로직 처리가 끝나면 템플릿을 사용하여 클라이언트에 전송할 HTML파일을 생성합니다.</a:t>
            </a:r>
            <a:endParaRPr/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426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</a:rPr>
              <a:t> 뷰는 최종 결과로 HTML 파일을 클라이언트에 보내 응답합니다.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b="0" i="0" sz="1600" u="none" cap="none" strike="noStrike">
              <a:solidFill>
                <a:srgbClr val="2224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b="0" i="0" sz="1600" u="none" cap="none" strike="noStrike">
              <a:solidFill>
                <a:srgbClr val="2224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0297" y="3979787"/>
            <a:ext cx="8508103" cy="2775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rPr>
              <a:t>작업/코딩 순서</a:t>
            </a:r>
            <a:endParaRPr/>
          </a:p>
        </p:txBody>
      </p:sp>
      <p:sp>
        <p:nvSpPr>
          <p:cNvPr id="179" name="Google Shape;179;p3"/>
          <p:cNvSpPr txBox="1"/>
          <p:nvPr/>
        </p:nvSpPr>
        <p:spPr>
          <a:xfrm>
            <a:off x="721020" y="1143310"/>
            <a:ext cx="10981734" cy="501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뼈대 만들기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생성 : startproject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설정 : settings.py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User/Group 테이블 생성 : migrate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관리자인 슈퍼유저 만들기 : createsuperuser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 코딩하기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 정의 : models.py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 등록 : admin.py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 변경 사항 추출 : makemigrations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변경사항을 DB에 반영 : migrate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URLconf 코딩하기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URL 정의 : urls.py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뷰 코딩하기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뷰로직 작성 : views.py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템플릿 코딩하기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템플릿 파일 작성 : templates 디렉토리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rPr>
              <a:t>뼈대 만들기</a:t>
            </a:r>
            <a:endParaRPr/>
          </a:p>
        </p:txBody>
      </p:sp>
      <p:sp>
        <p:nvSpPr>
          <p:cNvPr id="185" name="Google Shape;185;p4"/>
          <p:cNvSpPr txBox="1"/>
          <p:nvPr/>
        </p:nvSpPr>
        <p:spPr>
          <a:xfrm>
            <a:off x="721020" y="1143310"/>
            <a:ext cx="10981734" cy="42780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뼈대 만들기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생성 : startproject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설정 : settings.py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User/Group 테이블 생성 : migrate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관리자인 슈퍼유저 만들기 : createsuperuser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장고 프로젝트 생성 : django-admin startproject cakdpjt 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데이터베이스 생성 : python manage.py migrate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관리자 계정 생성 : python manage.py createsuperuser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앱 생성 : python manage.py startapp mypage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settings.py에 mypage solution blog앱 등록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테이블 모습 확인 : python manage.py runserver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http://127.0.0.1:8000/admin/</a:t>
            </a: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사이트 로그인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rPr>
              <a:t>모델 코딩하기</a:t>
            </a:r>
            <a:endParaRPr/>
          </a:p>
        </p:txBody>
      </p:sp>
      <p:sp>
        <p:nvSpPr>
          <p:cNvPr id="191" name="Google Shape;191;p5"/>
          <p:cNvSpPr txBox="1"/>
          <p:nvPr/>
        </p:nvSpPr>
        <p:spPr>
          <a:xfrm>
            <a:off x="721020" y="1143310"/>
            <a:ext cx="10981734" cy="42780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데이터베이스 테이블을 정의하는 장고의 클래스를 의미하며 models.py 파일에 테이블 관련 사항들을 정의</a:t>
            </a:r>
            <a:endParaRPr sz="16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그 외 관련 변수 및 메소드를 추가적으로 정의할 수 </a:t>
            </a:r>
            <a:r>
              <a:rPr lang="en-US" sz="16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있으며 ORM 방식에 기반해 클래스의 특징인 변수와 메소드를 포함</a:t>
            </a:r>
            <a:endParaRPr b="0" i="0" sz="16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 코딩하기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 정의 : models.py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 등록 : admin.py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 변경 사항 추출 : makemigrations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변경사항을 DB에 반영 : migrate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관리자 페이지에서 첫 포스트 작성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blog/admin.py : 관리자 페이지에 post 모델 등록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blog/models.py : Post 모델 정의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6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rPr>
              <a:t>URLconf 코딩하기</a:t>
            </a:r>
            <a:endParaRPr/>
          </a:p>
        </p:txBody>
      </p:sp>
      <p:sp>
        <p:nvSpPr>
          <p:cNvPr id="197" name="Google Shape;197;p6"/>
          <p:cNvSpPr txBox="1"/>
          <p:nvPr/>
        </p:nvSpPr>
        <p:spPr>
          <a:xfrm>
            <a:off x="721020" y="1143310"/>
            <a:ext cx="10981734" cy="5262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</a:rPr>
              <a:t>클라이언트로부터 받은 요청에 들어있는 URL이 url.py 파일에 처리함수(뷰)와 매핑하는 파이썬 코드를 작성</a:t>
            </a:r>
            <a:endParaRPr sz="1600">
              <a:solidFill>
                <a:srgbClr val="2224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“ path('articles/2003/', views.special_case_2003)”에서 article/2003 부분이 URL이고 views.special_case_2003 부분이 처리함수(뷰)이다.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URLconf 코딩하기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URL 정의 : urls.py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표지판 역할 : urls.py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cakdpjt/urls.py : 사용자가 웹 방문 시 어떤 페이지로 들어가야 하는지 알려줌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urlpatterns = [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path('admin/', admin.site.urls),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path('blog/', include('blog.urls')),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path('solution/', include('solution.urls')),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path('', include('mypage.urls')),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blog/urls.py : urlpatterns 리스트에 url과 url이 들어올 때 어떻게 처리할지 명시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7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rPr>
              <a:t>뷰 코딩하기</a:t>
            </a:r>
            <a:endParaRPr/>
          </a:p>
        </p:txBody>
      </p:sp>
      <p:sp>
        <p:nvSpPr>
          <p:cNvPr id="203" name="Google Shape;203;p7"/>
          <p:cNvSpPr txBox="1"/>
          <p:nvPr/>
        </p:nvSpPr>
        <p:spPr>
          <a:xfrm>
            <a:off x="721020" y="1143310"/>
            <a:ext cx="10981734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웹 요청을 받아서 데이터 베이스 접속 등 해당 어플리케이션의 로직에 맞는 처리를 하고, 그 결과 데이터를 HTML로 변환하기 위하여 템플릿 처리를 한 후에 최종 HTML로 된 응답 데이터를 웹 클라이언트로 반환하는 역할을 한다.</a:t>
            </a:r>
            <a:endParaRPr sz="1600">
              <a:solidFill>
                <a:srgbClr val="2224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뷰 코딩하기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뷰로직 작성 : views.py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표지판 역할 : urls.py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cakdpjt/urls.py : 사용자가 웹 방문 시 어떤 페이지로 들어가야 하는지 알려줌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blog/urls.py : urlpatterns 리스트에 url과 url이 들어올 때 어떻게 처리할지 명시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rPr>
              <a:t>템플릿 코딩 순서</a:t>
            </a:r>
            <a:endParaRPr/>
          </a:p>
        </p:txBody>
      </p:sp>
      <p:sp>
        <p:nvSpPr>
          <p:cNvPr id="209" name="Google Shape;209;p8"/>
          <p:cNvSpPr txBox="1"/>
          <p:nvPr/>
        </p:nvSpPr>
        <p:spPr>
          <a:xfrm>
            <a:off x="721020" y="1143310"/>
            <a:ext cx="10981734" cy="60016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22426"/>
                </a:solidFill>
                <a:latin typeface="Arial"/>
                <a:ea typeface="Arial"/>
                <a:cs typeface="Arial"/>
                <a:sym typeface="Arial"/>
              </a:rPr>
              <a:t>화면 UI 정의이며 </a:t>
            </a:r>
            <a:r>
              <a:rPr b="0" i="0" lang="en-US" sz="16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템플릿 파일은 *.html 확장자를 가지며, 장고의 템플릿 시스템 문법에 맞게 작성한다. 유의할 점은 템플릿 파일을 적절한 디렉토리에 위치시켜야 한다는 점이다. 장고에서 템플릿 파일을 찾을 때는 TEMPLATE_DIRS 및 INSTALLED_APPS에서 지정된 앱의 디렉토리를 검색한다. 이 항목들은 프로젝트 설정 파일인 settings.py에 정의되어 있다.</a:t>
            </a:r>
            <a:endParaRPr sz="1600">
              <a:solidFill>
                <a:srgbClr val="2224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템플릿 코딩하기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템플릿 파일 작성 : templates 디렉토리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Template 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Template 태그 : {% 문법 %} - html 상에서 프로그래밍 로직을 이용할 수 있는 태그,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555555"/>
                </a:solidFill>
                <a:latin typeface="Nanum Gothic"/>
                <a:ea typeface="Nanum Gothic"/>
                <a:cs typeface="Nanum Gothic"/>
                <a:sym typeface="Nanum Gothic"/>
              </a:rPr>
              <a:t>                                </a:t>
            </a:r>
            <a:r>
              <a:rPr b="0" i="0" lang="en-US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{% csrf_token %} - CSRF 공격 방지를 위한 태그</a:t>
            </a:r>
            <a:endParaRPr b="0" i="0" sz="1600">
              <a:solidFill>
                <a:srgbClr val="555555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Template 변수 : {{ 변수 }} - 중괄호 2개를 겹칠 때는 변수를 의미한다. 사용되는 변수는 view에서 전달된 것이다.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Template 필터 : {{ 변수|옵션 }} - 템플릿 변수의 값을 특정한 형식으로 변환할 때 사용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00"/>
              <a:buFont typeface="Arial"/>
              <a:buChar char="•"/>
            </a:pPr>
            <a:r>
              <a:rPr b="0" i="0" lang="en-US" sz="1600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</a:rPr>
              <a:t> Template Language로는 Template 태그, Template 변수, Template 필터가있는데요,, 이 Template Language 통해 python 코드를 html 탬플릿 안에서 활용할 수 있어요!</a:t>
            </a:r>
            <a:endParaRPr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00"/>
              <a:buFont typeface="Arial"/>
              <a:buChar char="•"/>
            </a:pPr>
            <a:r>
              <a:rPr b="0" i="0" lang="en-US" sz="1600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</a:rPr>
              <a:t> Template 태그는 html문서에서 python code를 사용할 수 있게하는 문법이고, Template 변수로는 view를 통해 전달한 변수를 템플릿 안에서 다룰 수 있어요.</a:t>
            </a:r>
            <a:endParaRPr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00"/>
              <a:buFont typeface="Arial"/>
              <a:buChar char="•"/>
            </a:pPr>
            <a:r>
              <a:rPr b="0" i="0" lang="en-US" sz="1600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</a:rPr>
              <a:t> Template 필터는 템플릿 변수 안에 담긴 문자열이나 리스트 등을 쉽게 다룰 수 있게해주는 기능을 하고 있어요.</a:t>
            </a:r>
            <a:endParaRPr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00"/>
              <a:buFont typeface="Arial"/>
              <a:buChar char="•"/>
            </a:pPr>
            <a:r>
              <a:rPr b="0" i="0" lang="en-US" sz="1600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</a:rPr>
              <a:t> 참고 : </a:t>
            </a:r>
            <a:r>
              <a:rPr b="0" i="0" lang="en-US" sz="1600" u="sng" strike="noStrike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https://docs.djangoproject.com/en/3.2/ref/templates/builtins/</a:t>
            </a:r>
            <a:endParaRPr b="0" i="0" sz="1600" u="none" strike="noStrike">
              <a:solidFill>
                <a:srgbClr val="2125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</a:rPr>
              <a:t>              https://velog.io/@jewon119/Django-%EA%B8%B0%EC%B4%88-Template-Language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>
              <a:solidFill>
                <a:srgbClr val="2125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9"/>
          <p:cNvSpPr/>
          <p:nvPr/>
        </p:nvSpPr>
        <p:spPr>
          <a:xfrm>
            <a:off x="721020" y="366475"/>
            <a:ext cx="73314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Templates</a:t>
            </a:r>
            <a:endParaRPr sz="24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9"/>
          <p:cNvSpPr txBox="1"/>
          <p:nvPr/>
        </p:nvSpPr>
        <p:spPr>
          <a:xfrm>
            <a:off x="721020" y="1143310"/>
            <a:ext cx="11140780" cy="5262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>
                <a:solidFill>
                  <a:srgbClr val="212529"/>
                </a:solidFill>
                <a:latin typeface="Arial"/>
                <a:ea typeface="Arial"/>
                <a:cs typeface="Arial"/>
                <a:sym typeface="Arial"/>
              </a:rPr>
              <a:t>*** CRLF와 LF차이의 이해</a:t>
            </a:r>
            <a:endParaRPr sz="1600">
              <a:solidFill>
                <a:srgbClr val="000000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sng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https://velog.io/@dev_yong/CRLF%EC%99%80-LF%EC%B0%A8%EC%9D%B4%EC%9D%98-%EC%9D%B4%ED%95%B4</a:t>
            </a:r>
            <a:endParaRPr b="0" i="0" sz="1600">
              <a:solidFill>
                <a:srgbClr val="000000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*** LF setting</a:t>
            </a:r>
            <a:endParaRPr b="0" i="0" sz="1600">
              <a:solidFill>
                <a:srgbClr val="000000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https://blog.naver.com/PostView.nhn?blogId=parosaone&amp;logNo=222226392378&amp;parentCategoryNo=&amp;categoryNo=32&amp;viewDate=&amp;isShowPopularPosts=true&amp;from=search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>
              <a:solidFill>
                <a:srgbClr val="000000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backend 항목은 사용할 탬플릿 엔진을 지정</a:t>
            </a:r>
            <a:b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장고의 자체 템플릿 : django.template.backends.django.DjangoTemplates',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템플릿 파일 위치 : 'DIRS': [os.path.join(BASE_DIR, 'templates’)]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애플리케이션 내의 템플릿 디렉토리에서도 찾을 지 여부를 지정 :  'APP_DIRS': True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개발자는 템플릿 문법에 따라 템플릿 코드만 작성하며 최종 HTML 텍스트 파일은 장고가 알아서 만들어 준다.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제네릭 뷰의 디폴트 템플릿 : 제네릭 뷰에서 template_name 속성을 지정하지 않는 경우에 사용하는 템플릿 파일 이름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템플릿 내부 처리 과정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Char char="-"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템플릿 설정에 따라 엔진 객체를 생성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Char char="-"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템플릿 파일 로딩 및 템플릿 객체를 생성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템플릿 파일을 찾은 결과는 하나의 파일이지만 {% extends %} 또는 {% include %}태그가 있는 경우는 여러 개의 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파일을 찾게 됨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Char char="-"/>
            </a:pPr>
            <a:r>
              <a:rPr lang="en-US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렌더링을 실시해 최종 HTML 텍스트 파일을 생성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2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2020-12-07T03:50:24Z</dcterms:created>
  <dc:creator>PARK KEVIN</dc:creator>
</cp:coreProperties>
</file>